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8"/>
  </p:notesMasterIdLst>
  <p:sldIdLst>
    <p:sldId id="256" r:id="rId3"/>
    <p:sldId id="305" r:id="rId4"/>
    <p:sldId id="300" r:id="rId5"/>
    <p:sldId id="306" r:id="rId6"/>
    <p:sldId id="307" r:id="rId7"/>
    <p:sldId id="311" r:id="rId8"/>
    <p:sldId id="310" r:id="rId9"/>
    <p:sldId id="309" r:id="rId10"/>
    <p:sldId id="312" r:id="rId11"/>
    <p:sldId id="302" r:id="rId12"/>
    <p:sldId id="303" r:id="rId13"/>
    <p:sldId id="314" r:id="rId14"/>
    <p:sldId id="315" r:id="rId15"/>
    <p:sldId id="301" r:id="rId16"/>
    <p:sldId id="313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8E488-A57B-4E36-88BE-4F72060BB59C}" v="213" dt="2025-08-01T11:06:44.973"/>
  </p1510:revLst>
</p1510:revInfo>
</file>

<file path=ppt/tableStyles.xml><?xml version="1.0" encoding="utf-8"?>
<a:tblStyleLst xmlns:a="http://schemas.openxmlformats.org/drawingml/2006/main" def="{EE727600-9686-4D55-B647-FF7E4B81E30B}">
  <a:tblStyle styleId="{EE727600-9686-4D55-B647-FF7E4B81E3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4B3921-10F6-4CB6-A058-FB202C82CBD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c2f7479d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c2f7479d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3019AD77-B2A1-2C9E-BE25-C60F384C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c2f7479d0_2_0:notes">
            <a:extLst>
              <a:ext uri="{FF2B5EF4-FFF2-40B4-BE49-F238E27FC236}">
                <a16:creationId xmlns:a16="http://schemas.microsoft.com/office/drawing/2014/main" id="{109C133D-006F-A95B-9228-23B18433B2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c2f7479d0_2_0:notes">
            <a:extLst>
              <a:ext uri="{FF2B5EF4-FFF2-40B4-BE49-F238E27FC236}">
                <a16:creationId xmlns:a16="http://schemas.microsoft.com/office/drawing/2014/main" id="{03AC5C1B-359B-3FD1-9E86-E218E38FA5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76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428750" y="-2489450"/>
            <a:ext cx="13306424" cy="9434299"/>
            <a:chOff x="-1428750" y="-2489450"/>
            <a:chExt cx="13306424" cy="9434299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1428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734175" y="1801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42481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920500"/>
            <a:ext cx="68388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901975" y="37919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1"/>
          <p:cNvGrpSpPr/>
          <p:nvPr/>
        </p:nvGrpSpPr>
        <p:grpSpPr>
          <a:xfrm>
            <a:off x="-1809750" y="-3038600"/>
            <a:ext cx="11655283" cy="9678649"/>
            <a:chOff x="-1809750" y="-3038600"/>
            <a:chExt cx="11655283" cy="9678649"/>
          </a:xfrm>
        </p:grpSpPr>
        <p:pic>
          <p:nvPicPr>
            <p:cNvPr id="65" name="Google Shape;65;p11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514350" y="14965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1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1809750" y="-303860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1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248660">
              <a:off x="4324348" y="-1003551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1605650" y="920500"/>
            <a:ext cx="65760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854775" y="3791900"/>
            <a:ext cx="6576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3"/>
          <p:cNvGrpSpPr/>
          <p:nvPr/>
        </p:nvGrpSpPr>
        <p:grpSpPr>
          <a:xfrm>
            <a:off x="-2647950" y="277350"/>
            <a:ext cx="14373224" cy="6972299"/>
            <a:chOff x="-2647950" y="277350"/>
            <a:chExt cx="14373224" cy="6972299"/>
          </a:xfrm>
        </p:grpSpPr>
        <p:pic>
          <p:nvPicPr>
            <p:cNvPr id="73" name="Google Shape;73;p1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581775" y="277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2647950" y="2106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 hasCustomPrompt="1"/>
          </p:nvPr>
        </p:nvSpPr>
        <p:spPr>
          <a:xfrm>
            <a:off x="716609" y="1479350"/>
            <a:ext cx="9129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 hasCustomPrompt="1"/>
          </p:nvPr>
        </p:nvSpPr>
        <p:spPr>
          <a:xfrm>
            <a:off x="4605961" y="1479325"/>
            <a:ext cx="9129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716609" y="2563338"/>
            <a:ext cx="9129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4605961" y="2559013"/>
            <a:ext cx="9129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716609" y="3648534"/>
            <a:ext cx="9129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4649792" y="3647917"/>
            <a:ext cx="9129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1553308" y="1479334"/>
            <a:ext cx="28647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1553308" y="2563330"/>
            <a:ext cx="28647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9"/>
          </p:nvPr>
        </p:nvSpPr>
        <p:spPr>
          <a:xfrm>
            <a:off x="1553302" y="3648526"/>
            <a:ext cx="28647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3"/>
          </p:nvPr>
        </p:nvSpPr>
        <p:spPr>
          <a:xfrm>
            <a:off x="5442660" y="1479334"/>
            <a:ext cx="28647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4"/>
          </p:nvPr>
        </p:nvSpPr>
        <p:spPr>
          <a:xfrm>
            <a:off x="5442660" y="2559022"/>
            <a:ext cx="28647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5"/>
          </p:nvPr>
        </p:nvSpPr>
        <p:spPr>
          <a:xfrm>
            <a:off x="5486491" y="3647926"/>
            <a:ext cx="28647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-2571750" y="1127050"/>
            <a:ext cx="14589374" cy="6198799"/>
            <a:chOff x="-2571750" y="1127050"/>
            <a:chExt cx="14589374" cy="6198799"/>
          </a:xfrm>
        </p:grpSpPr>
        <p:pic>
          <p:nvPicPr>
            <p:cNvPr id="90" name="Google Shape;90;p14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874125" y="11270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4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2571750" y="2182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727575" y="448050"/>
            <a:ext cx="18933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5"/>
          <p:cNvGrpSpPr/>
          <p:nvPr/>
        </p:nvGrpSpPr>
        <p:grpSpPr>
          <a:xfrm>
            <a:off x="-2381250" y="-2870450"/>
            <a:ext cx="15468232" cy="8838758"/>
            <a:chOff x="-2381250" y="-2870450"/>
            <a:chExt cx="15468232" cy="8838758"/>
          </a:xfrm>
        </p:grpSpPr>
        <p:pic>
          <p:nvPicPr>
            <p:cNvPr id="95" name="Google Shape;95;p1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2381250" y="-2870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2014366" flipH="1">
              <a:off x="6950324" y="-1683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>
            <a:off x="-398504" y="-3097504"/>
            <a:ext cx="10074357" cy="11779332"/>
            <a:chOff x="-398504" y="-3097504"/>
            <a:chExt cx="10074357" cy="11779332"/>
          </a:xfrm>
        </p:grpSpPr>
        <p:pic>
          <p:nvPicPr>
            <p:cNvPr id="100" name="Google Shape;100;p1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467099" y="-20322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2700000" flipH="1">
              <a:off x="666749" y="2473075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27834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713225" y="1742700"/>
            <a:ext cx="4218900" cy="26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>
            <a:spLocks noGrp="1"/>
          </p:cNvSpPr>
          <p:nvPr>
            <p:ph type="pic" idx="2"/>
          </p:nvPr>
        </p:nvSpPr>
        <p:spPr>
          <a:xfrm>
            <a:off x="5645525" y="822513"/>
            <a:ext cx="3498600" cy="349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2039896" y="-3707104"/>
            <a:ext cx="9540957" cy="12388932"/>
            <a:chOff x="2039896" y="-3707104"/>
            <a:chExt cx="9540957" cy="12388932"/>
          </a:xfrm>
        </p:grpSpPr>
        <p:pic>
          <p:nvPicPr>
            <p:cNvPr id="107" name="Google Shape;107;p1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5372099" y="-2641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2700000" flipH="1">
              <a:off x="3105149" y="2473075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713225" y="3066204"/>
            <a:ext cx="4440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713225" y="3865100"/>
            <a:ext cx="4440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>
            <a:spLocks noGrp="1"/>
          </p:cNvSpPr>
          <p:nvPr>
            <p:ph type="pic" idx="2"/>
          </p:nvPr>
        </p:nvSpPr>
        <p:spPr>
          <a:xfrm>
            <a:off x="0" y="820675"/>
            <a:ext cx="5449800" cy="21579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7"/>
          <p:cNvSpPr>
            <a:spLocks noGrp="1"/>
          </p:cNvSpPr>
          <p:nvPr>
            <p:ph type="pic" idx="3"/>
          </p:nvPr>
        </p:nvSpPr>
        <p:spPr>
          <a:xfrm>
            <a:off x="5641850" y="820674"/>
            <a:ext cx="3502200" cy="350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8"/>
          <p:cNvGrpSpPr/>
          <p:nvPr/>
        </p:nvGrpSpPr>
        <p:grpSpPr>
          <a:xfrm>
            <a:off x="-1636754" y="-3707104"/>
            <a:ext cx="12855657" cy="12388932"/>
            <a:chOff x="-1636754" y="-3707104"/>
            <a:chExt cx="12855657" cy="12388932"/>
          </a:xfrm>
        </p:grpSpPr>
        <p:pic>
          <p:nvPicPr>
            <p:cNvPr id="115" name="Google Shape;115;p1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-571501" y="-2641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2700000" flipH="1">
              <a:off x="5010149" y="2473075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4215250" y="448050"/>
            <a:ext cx="4215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4215250" y="1268200"/>
            <a:ext cx="42156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>
            <a:spLocks noGrp="1"/>
          </p:cNvSpPr>
          <p:nvPr>
            <p:ph type="pic" idx="2"/>
          </p:nvPr>
        </p:nvSpPr>
        <p:spPr>
          <a:xfrm flipH="1">
            <a:off x="-48" y="820674"/>
            <a:ext cx="3502200" cy="35022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8"/>
          <p:cNvSpPr>
            <a:spLocks noGrp="1"/>
          </p:cNvSpPr>
          <p:nvPr>
            <p:ph type="pic" idx="3"/>
          </p:nvPr>
        </p:nvSpPr>
        <p:spPr>
          <a:xfrm flipH="1">
            <a:off x="3690299" y="2166200"/>
            <a:ext cx="5453700" cy="215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2700000" flipH="1">
            <a:off x="819149" y="193967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91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713250" y="1281688"/>
            <a:ext cx="7717500" cy="24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713250" y="1252728"/>
            <a:ext cx="77175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457200" y="-3470104"/>
            <a:ext cx="10056852" cy="10262553"/>
            <a:chOff x="-457200" y="-3470104"/>
            <a:chExt cx="10056852" cy="10262553"/>
          </a:xfrm>
        </p:grpSpPr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4572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390899" y="-2404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3225" y="2695700"/>
            <a:ext cx="692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41975" y="1263396"/>
            <a:ext cx="12888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4905375" y="27735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715100" y="1558275"/>
            <a:ext cx="77157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717050" y="2240776"/>
            <a:ext cx="77118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717750" y="1660149"/>
            <a:ext cx="77085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2"/>
          </p:nvPr>
        </p:nvSpPr>
        <p:spPr>
          <a:xfrm>
            <a:off x="717750" y="2739938"/>
            <a:ext cx="7704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3"/>
          </p:nvPr>
        </p:nvSpPr>
        <p:spPr>
          <a:xfrm>
            <a:off x="717750" y="3819738"/>
            <a:ext cx="7704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4"/>
          </p:nvPr>
        </p:nvSpPr>
        <p:spPr>
          <a:xfrm>
            <a:off x="717750" y="1248113"/>
            <a:ext cx="7708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5"/>
          </p:nvPr>
        </p:nvSpPr>
        <p:spPr>
          <a:xfrm>
            <a:off x="717750" y="2323538"/>
            <a:ext cx="77040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6"/>
          </p:nvPr>
        </p:nvSpPr>
        <p:spPr>
          <a:xfrm>
            <a:off x="717750" y="3403338"/>
            <a:ext cx="77040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>
            <a:off x="4857750" y="-2946650"/>
            <a:ext cx="6562724" cy="10196299"/>
            <a:chOff x="4857750" y="-2946650"/>
            <a:chExt cx="6562724" cy="10196299"/>
          </a:xfrm>
        </p:grpSpPr>
        <p:pic>
          <p:nvPicPr>
            <p:cNvPr id="142" name="Google Shape;142;p2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276975" y="2106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4857750" y="-29466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3"/>
          <p:cNvGrpSpPr/>
          <p:nvPr/>
        </p:nvGrpSpPr>
        <p:grpSpPr>
          <a:xfrm>
            <a:off x="-2647950" y="-1009108"/>
            <a:ext cx="15125332" cy="8258757"/>
            <a:chOff x="-2647950" y="-1009108"/>
            <a:chExt cx="15125332" cy="8258757"/>
          </a:xfrm>
        </p:grpSpPr>
        <p:pic>
          <p:nvPicPr>
            <p:cNvPr id="146" name="Google Shape;146;p2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2647950" y="2106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2014366" flipH="1">
              <a:off x="6340724" y="-159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720001" y="1658907"/>
            <a:ext cx="31185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2"/>
          </p:nvPr>
        </p:nvSpPr>
        <p:spPr>
          <a:xfrm>
            <a:off x="4233129" y="1658899"/>
            <a:ext cx="31185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3"/>
          </p:nvPr>
        </p:nvSpPr>
        <p:spPr>
          <a:xfrm>
            <a:off x="720000" y="3270950"/>
            <a:ext cx="3118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4"/>
          </p:nvPr>
        </p:nvSpPr>
        <p:spPr>
          <a:xfrm>
            <a:off x="4233128" y="3270948"/>
            <a:ext cx="3118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5"/>
          </p:nvPr>
        </p:nvSpPr>
        <p:spPr>
          <a:xfrm>
            <a:off x="720000" y="1242504"/>
            <a:ext cx="3118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6"/>
          </p:nvPr>
        </p:nvSpPr>
        <p:spPr>
          <a:xfrm>
            <a:off x="720000" y="2854556"/>
            <a:ext cx="3118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7"/>
          </p:nvPr>
        </p:nvSpPr>
        <p:spPr>
          <a:xfrm>
            <a:off x="4233100" y="1242500"/>
            <a:ext cx="3118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8"/>
          </p:nvPr>
        </p:nvSpPr>
        <p:spPr>
          <a:xfrm>
            <a:off x="4233100" y="2854549"/>
            <a:ext cx="3118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2700000" flipH="1">
            <a:off x="6915149" y="193967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"/>
          </p:nvPr>
        </p:nvSpPr>
        <p:spPr>
          <a:xfrm>
            <a:off x="713065" y="1662312"/>
            <a:ext cx="2469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2"/>
          </p:nvPr>
        </p:nvSpPr>
        <p:spPr>
          <a:xfrm>
            <a:off x="3282140" y="1662316"/>
            <a:ext cx="2579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3"/>
          </p:nvPr>
        </p:nvSpPr>
        <p:spPr>
          <a:xfrm>
            <a:off x="713065" y="3267839"/>
            <a:ext cx="2469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4"/>
          </p:nvPr>
        </p:nvSpPr>
        <p:spPr>
          <a:xfrm>
            <a:off x="3282140" y="3267839"/>
            <a:ext cx="2579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5"/>
          </p:nvPr>
        </p:nvSpPr>
        <p:spPr>
          <a:xfrm>
            <a:off x="5961626" y="1662312"/>
            <a:ext cx="2469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6"/>
          </p:nvPr>
        </p:nvSpPr>
        <p:spPr>
          <a:xfrm>
            <a:off x="5961626" y="3267837"/>
            <a:ext cx="2469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7"/>
          </p:nvPr>
        </p:nvSpPr>
        <p:spPr>
          <a:xfrm>
            <a:off x="713065" y="1245910"/>
            <a:ext cx="2469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8"/>
          </p:nvPr>
        </p:nvSpPr>
        <p:spPr>
          <a:xfrm>
            <a:off x="3283340" y="1245910"/>
            <a:ext cx="2577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9"/>
          </p:nvPr>
        </p:nvSpPr>
        <p:spPr>
          <a:xfrm>
            <a:off x="5962826" y="1245910"/>
            <a:ext cx="2466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3"/>
          </p:nvPr>
        </p:nvSpPr>
        <p:spPr>
          <a:xfrm>
            <a:off x="713065" y="2849348"/>
            <a:ext cx="2469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14"/>
          </p:nvPr>
        </p:nvSpPr>
        <p:spPr>
          <a:xfrm>
            <a:off x="3283340" y="2849345"/>
            <a:ext cx="2577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5"/>
          </p:nvPr>
        </p:nvSpPr>
        <p:spPr>
          <a:xfrm>
            <a:off x="5961626" y="2849342"/>
            <a:ext cx="2469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5"/>
          <p:cNvGrpSpPr/>
          <p:nvPr/>
        </p:nvGrpSpPr>
        <p:grpSpPr>
          <a:xfrm>
            <a:off x="-285750" y="-1270250"/>
            <a:ext cx="9677399" cy="8443699"/>
            <a:chOff x="-285750" y="-1270250"/>
            <a:chExt cx="9677399" cy="8443699"/>
          </a:xfrm>
        </p:grpSpPr>
        <p:pic>
          <p:nvPicPr>
            <p:cNvPr id="174" name="Google Shape;174;p2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4248150" y="2029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285750" y="-1270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2696079" y="608175"/>
            <a:ext cx="5734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1"/>
          </p:nvPr>
        </p:nvSpPr>
        <p:spPr>
          <a:xfrm>
            <a:off x="3982663" y="2022662"/>
            <a:ext cx="44481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713225" y="3656855"/>
            <a:ext cx="494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CRÉDITOS: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Esta plantilla es una creación de </a:t>
            </a:r>
            <a:r>
              <a:rPr lang="en" sz="10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e incluye iconos , infografías e imágenes de </a:t>
            </a:r>
            <a:r>
              <a:rPr lang="en" sz="10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6"/>
          <p:cNvGrpSpPr/>
          <p:nvPr/>
        </p:nvGrpSpPr>
        <p:grpSpPr>
          <a:xfrm flipH="1">
            <a:off x="-1200150" y="-2489450"/>
            <a:ext cx="12315824" cy="9129499"/>
            <a:chOff x="-666750" y="-2489450"/>
            <a:chExt cx="12315824" cy="9129499"/>
          </a:xfrm>
        </p:grpSpPr>
        <p:pic>
          <p:nvPicPr>
            <p:cNvPr id="181" name="Google Shape;181;p2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666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505575" y="14965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54673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7"/>
          <p:cNvGrpSpPr/>
          <p:nvPr/>
        </p:nvGrpSpPr>
        <p:grpSpPr>
          <a:xfrm rot="10800000" flipH="1">
            <a:off x="-533400" y="-2022304"/>
            <a:ext cx="10133052" cy="10110153"/>
            <a:chOff x="-533400" y="-3317704"/>
            <a:chExt cx="10133052" cy="10110153"/>
          </a:xfrm>
        </p:grpSpPr>
        <p:pic>
          <p:nvPicPr>
            <p:cNvPr id="186" name="Google Shape;186;p2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5334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390899" y="-22524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5543550" y="-248945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717739" y="1133856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4324350" y="-2870450"/>
            <a:ext cx="7324724" cy="9815299"/>
            <a:chOff x="4324350" y="-2870450"/>
            <a:chExt cx="7324724" cy="9815299"/>
          </a:xfrm>
        </p:grpSpPr>
        <p:pic>
          <p:nvPicPr>
            <p:cNvPr id="28" name="Google Shape;28;p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505575" y="1801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4324350" y="-2870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713217" y="329129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713233" y="2007850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713233" y="1591450"/>
            <a:ext cx="7717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713217" y="2874900"/>
            <a:ext cx="7717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-3181350" y="-1399050"/>
            <a:ext cx="14982824" cy="8115299"/>
            <a:chOff x="-3181350" y="-1399050"/>
            <a:chExt cx="14982824" cy="8115299"/>
          </a:xfrm>
        </p:grpSpPr>
        <p:pic>
          <p:nvPicPr>
            <p:cNvPr id="37" name="Google Shape;37;p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6657975" y="-13990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3181350" y="15727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7"/>
          <p:cNvGrpSpPr/>
          <p:nvPr/>
        </p:nvGrpSpPr>
        <p:grpSpPr>
          <a:xfrm>
            <a:off x="-398504" y="-3097504"/>
            <a:ext cx="10074357" cy="11779332"/>
            <a:chOff x="-398504" y="-3097504"/>
            <a:chExt cx="10074357" cy="11779332"/>
          </a:xfrm>
        </p:grpSpPr>
        <p:pic>
          <p:nvPicPr>
            <p:cNvPr id="42" name="Google Shape;42;p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467099" y="-20322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7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2700000" flipH="1">
              <a:off x="666749" y="2473075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42189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713225" y="1742700"/>
            <a:ext cx="4218900" cy="26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5645525" y="822513"/>
            <a:ext cx="3498600" cy="349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-1428750" y="-2489450"/>
            <a:ext cx="13306424" cy="9434299"/>
            <a:chOff x="-1428750" y="-2489450"/>
            <a:chExt cx="13306424" cy="9434299"/>
          </a:xfrm>
        </p:grpSpPr>
        <p:pic>
          <p:nvPicPr>
            <p:cNvPr id="49" name="Google Shape;49;p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1428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734175" y="1801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42481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>
            <a:off x="-457200" y="-3470104"/>
            <a:ext cx="10056852" cy="10262553"/>
            <a:chOff x="-457200" y="-3470104"/>
            <a:chExt cx="10056852" cy="10262553"/>
          </a:xfrm>
        </p:grpSpPr>
        <p:pic>
          <p:nvPicPr>
            <p:cNvPr id="55" name="Google Shape;55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4572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390899" y="-2404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13225" y="3495800"/>
            <a:ext cx="6230400" cy="110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nkd.in/gUBK5gy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ctrTitle"/>
          </p:nvPr>
        </p:nvSpPr>
        <p:spPr>
          <a:xfrm>
            <a:off x="713225" y="920500"/>
            <a:ext cx="68388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StudyPalz</a:t>
            </a:r>
            <a:r>
              <a:rPr lang="en" dirty="0"/>
              <a:t> </a:t>
            </a:r>
            <a:endParaRPr lang="en-US" dirty="0" err="1"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3901975" y="3791900"/>
            <a:ext cx="4528800" cy="661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Aakash Darda </a:t>
            </a:r>
          </a:p>
          <a:p>
            <a:pPr marL="0" indent="0"/>
            <a:r>
              <a:rPr lang="en" dirty="0"/>
              <a:t>Vishwakarma Institute of Technology, Pune</a:t>
            </a:r>
          </a:p>
        </p:txBody>
      </p:sp>
      <p:cxnSp>
        <p:nvCxnSpPr>
          <p:cNvPr id="201" name="Google Shape;201;p31"/>
          <p:cNvCxnSpPr/>
          <p:nvPr/>
        </p:nvCxnSpPr>
        <p:spPr>
          <a:xfrm>
            <a:off x="0" y="2782308"/>
            <a:ext cx="734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9BE4-CFA0-573B-C1FB-986D8CFE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Model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D6A91A-4DC4-CBE2-03E8-3EA000039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79" y="1283368"/>
            <a:ext cx="3759870" cy="211555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5A1ED8-AAE0-737D-0F98-0BF815C6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283368"/>
            <a:ext cx="3880185" cy="21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2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6595-175D-A749-6A86-E79BDE84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Model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36EB4A-3272-F6BA-F817-39CECB932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16" y="1684421"/>
            <a:ext cx="3579396" cy="1955133"/>
          </a:xfrm>
          <a:prstGeom prst="rect">
            <a:avLst/>
          </a:prstGeom>
        </p:spPr>
      </p:pic>
      <p:pic>
        <p:nvPicPr>
          <p:cNvPr id="6" name="Picture 5" descr="A screenshot of a video tutorial&#10;&#10;AI-generated content may be incorrect.">
            <a:extLst>
              <a:ext uri="{FF2B5EF4-FFF2-40B4-BE49-F238E27FC236}">
                <a16:creationId xmlns:a16="http://schemas.microsoft.com/office/drawing/2014/main" id="{CC202B12-B284-3042-4EA9-78C2C2F9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789" y="1503947"/>
            <a:ext cx="3870159" cy="213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C6131-5716-F709-6C67-FBC34D1A2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80F6-2F28-0345-37F9-0BC89154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Model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799E56-03E5-2B30-C2F4-75110F24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8" y="1303421"/>
            <a:ext cx="4431632" cy="254668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B1C060-97A7-78E7-84F4-4C0E31095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73" y="1283368"/>
            <a:ext cx="4582027" cy="25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0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51A04-9066-CE55-A192-029FDE74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CA25-B00E-899E-37B2-30DCCF5D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Model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8D4D8D-BBD2-979D-382B-90CFC1C97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387641"/>
            <a:ext cx="4254077" cy="228618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F95717-5D32-3774-5616-ED9F6BF0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80" y="1392382"/>
            <a:ext cx="4249883" cy="2296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5330A-48A9-E4B1-F439-F14FC3C89896}"/>
              </a:ext>
            </a:extLst>
          </p:cNvPr>
          <p:cNvSpPr txBox="1"/>
          <p:nvPr/>
        </p:nvSpPr>
        <p:spPr>
          <a:xfrm>
            <a:off x="842736" y="4176806"/>
            <a:ext cx="65694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Documentation: </a:t>
            </a:r>
            <a:r>
              <a:rPr lang="en-US" dirty="0" err="1"/>
              <a:t>StudyPalz</a:t>
            </a:r>
            <a:r>
              <a:rPr lang="en-US" dirty="0"/>
              <a:t> Project Overview : </a:t>
            </a:r>
            <a:r>
              <a:rPr lang="en-US" b="1" dirty="0">
                <a:solidFill>
                  <a:srgbClr val="0A66C2"/>
                </a:solidFill>
                <a:hlinkClick r:id="rId4"/>
              </a:rPr>
              <a:t>https://lnkd.in/gUBK5gyt</a:t>
            </a:r>
            <a:endParaRPr lang="en-US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926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D947-A519-7E38-D43F-DA1B52941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0E42-D71A-4126-5E19-3DCE642E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9" y="458442"/>
            <a:ext cx="7824546" cy="515548"/>
          </a:xfrm>
        </p:spPr>
        <p:txBody>
          <a:bodyPr/>
          <a:lstStyle/>
          <a:p>
            <a:pPr algn="ctr"/>
            <a:r>
              <a:rPr lang="en-US" sz="2400" dirty="0"/>
              <a:t>The Future: Where We Go From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C5B3C-AF0A-7261-9B15-AFCD9C087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34" y="1181592"/>
            <a:ext cx="8416828" cy="3442963"/>
          </a:xfrm>
        </p:spPr>
        <p:txBody>
          <a:bodyPr/>
          <a:lstStyle/>
          <a:p>
            <a:r>
              <a:rPr lang="en-US" sz="1600" err="1"/>
              <a:t>StudyPalz</a:t>
            </a:r>
            <a:r>
              <a:rPr lang="en-US" sz="1600"/>
              <a:t> is more than a platform; it's the foundation for the future of education. Our roadmap goes beyond simple features:</a:t>
            </a:r>
            <a:endParaRPr lang="en-US" sz="1600" dirty="0"/>
          </a:p>
          <a:p>
            <a:r>
              <a:rPr lang="en-US" sz="1600" b="1"/>
              <a:t>From Tutor to Socratic Mentor:</a:t>
            </a:r>
            <a:r>
              <a:rPr lang="en-US" sz="1600" dirty="0"/>
              <a:t> </a:t>
            </a:r>
            <a:r>
              <a:rPr lang="en-US" sz="1600"/>
              <a:t>We will evolve our AI from a Q&amp;A bot into a true Socratic mentor. It will ask probing, thought-provoking questions to guide users to their own "aha!" moments, fostering critical thinking instead of just providing answers.</a:t>
            </a:r>
            <a:endParaRPr lang="en-US" sz="1600" dirty="0"/>
          </a:p>
          <a:p>
            <a:r>
              <a:rPr lang="en-US" sz="1600" b="1" dirty="0"/>
              <a:t>From Content Curation to Content Creation:</a:t>
            </a:r>
            <a:r>
              <a:rPr lang="en-US" sz="1600" dirty="0"/>
              <a:t> Why just find videos when we can create them? We will leverage generative AI to create </a:t>
            </a:r>
            <a:r>
              <a:rPr lang="en-US" sz="1600" b="1" dirty="0"/>
              <a:t>custom, short-form video explainers and interactive simulations</a:t>
            </a:r>
            <a:r>
              <a:rPr lang="en-US" sz="1600" dirty="0"/>
              <a:t> on the fly, perfectly tailored to the user's specific point of confusion.</a:t>
            </a:r>
          </a:p>
          <a:p>
            <a:r>
              <a:rPr lang="en-US" sz="1600" b="1" dirty="0"/>
              <a:t>From Individual Learning to Enterprise &amp; Academic Integration:</a:t>
            </a:r>
            <a:r>
              <a:rPr lang="en-US" sz="1600" dirty="0"/>
              <a:t> We will develop an API that allows universities and corporations to plug </a:t>
            </a:r>
            <a:r>
              <a:rPr lang="en-US" sz="1600" err="1"/>
              <a:t>StudyPalz</a:t>
            </a:r>
            <a:r>
              <a:rPr lang="en-US" sz="1600" dirty="0"/>
              <a:t> directly into their existing learning management systems. We can provide a layer of deep personalization on top of their proprietary content, transforming their static courses into adaptive experiences at scale.</a:t>
            </a:r>
          </a:p>
        </p:txBody>
      </p:sp>
    </p:spTree>
    <p:extLst>
      <p:ext uri="{BB962C8B-B14F-4D97-AF65-F5344CB8AC3E}">
        <p14:creationId xmlns:p14="http://schemas.microsoft.com/office/powerpoint/2010/main" val="367920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725DF025-72B6-522D-0CDB-7FE4753C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>
            <a:extLst>
              <a:ext uri="{FF2B5EF4-FFF2-40B4-BE49-F238E27FC236}">
                <a16:creationId xmlns:a16="http://schemas.microsoft.com/office/drawing/2014/main" id="{5FE27CF3-EDEC-5342-EB86-BAA95B0E95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920500"/>
            <a:ext cx="68388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Thank You</a:t>
            </a:r>
            <a:endParaRPr lang="en-US" dirty="0"/>
          </a:p>
        </p:txBody>
      </p:sp>
      <p:sp>
        <p:nvSpPr>
          <p:cNvPr id="200" name="Google Shape;200;p31">
            <a:extLst>
              <a:ext uri="{FF2B5EF4-FFF2-40B4-BE49-F238E27FC236}">
                <a16:creationId xmlns:a16="http://schemas.microsoft.com/office/drawing/2014/main" id="{6037BEB9-129E-5D38-5BD8-780C086E08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01975" y="3791900"/>
            <a:ext cx="4528800" cy="661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StudyPalz</a:t>
            </a:r>
            <a:r>
              <a:rPr lang="en" dirty="0"/>
              <a:t> – </a:t>
            </a:r>
            <a:r>
              <a:rPr lang="en" dirty="0" err="1"/>
              <a:t>Palz</a:t>
            </a:r>
          </a:p>
          <a:p>
            <a:pPr marL="0" indent="0"/>
            <a:r>
              <a:rPr lang="en" dirty="0"/>
              <a:t>Aakash Darda</a:t>
            </a:r>
          </a:p>
        </p:txBody>
      </p:sp>
      <p:cxnSp>
        <p:nvCxnSpPr>
          <p:cNvPr id="201" name="Google Shape;201;p31">
            <a:extLst>
              <a:ext uri="{FF2B5EF4-FFF2-40B4-BE49-F238E27FC236}">
                <a16:creationId xmlns:a16="http://schemas.microsoft.com/office/drawing/2014/main" id="{BCF25E76-73D3-12FF-E1B6-492E5146AA35}"/>
              </a:ext>
            </a:extLst>
          </p:cNvPr>
          <p:cNvCxnSpPr/>
          <p:nvPr/>
        </p:nvCxnSpPr>
        <p:spPr>
          <a:xfrm>
            <a:off x="0" y="2782308"/>
            <a:ext cx="734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2594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4B4AD-8C20-DFBC-5836-5C9C66ADC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050F-27F7-1EB2-E84C-C3500869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9" y="458442"/>
            <a:ext cx="7850979" cy="515548"/>
          </a:xfrm>
        </p:spPr>
        <p:txBody>
          <a:bodyPr/>
          <a:lstStyle/>
          <a:p>
            <a:pPr algn="ctr"/>
            <a:r>
              <a:rPr lang="en-US" sz="2400"/>
              <a:t> The Problem: The "One-Size-Fits-None" Approach</a:t>
            </a:r>
          </a:p>
          <a:p>
            <a:pPr algn="ctr"/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09E0B-7ED2-8C08-A463-9C2826004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325" y="1297715"/>
            <a:ext cx="3922305" cy="3451531"/>
          </a:xfrm>
        </p:spPr>
        <p:txBody>
          <a:bodyPr/>
          <a:lstStyle/>
          <a:p>
            <a:r>
              <a:rPr lang="en-US" sz="1400" b="1" dirty="0"/>
              <a:t>Static Content:</a:t>
            </a:r>
            <a:r>
              <a:rPr lang="en-US" sz="1400" dirty="0"/>
              <a:t> Courses are rigid and don't adapt to individual learning speeds or styles.</a:t>
            </a:r>
          </a:p>
          <a:p>
            <a:r>
              <a:rPr lang="en-US" sz="1400" b="1" dirty="0"/>
              <a:t>Passive Learning:</a:t>
            </a:r>
            <a:r>
              <a:rPr lang="en-US" sz="1400" dirty="0"/>
              <a:t> Students are forced into a passive role, leading to low engagement and motivation.</a:t>
            </a:r>
          </a:p>
          <a:p>
            <a:r>
              <a:rPr lang="en-US" sz="1400" b="1" dirty="0"/>
              <a:t>The Forgetting Curve is Real:</a:t>
            </a:r>
            <a:r>
              <a:rPr lang="en-US" sz="1400" dirty="0"/>
              <a:t> 70% of new information is forgotten within 24 hours without reinforcement.</a:t>
            </a:r>
          </a:p>
          <a:p>
            <a:r>
              <a:rPr lang="en-US" sz="1400" b="1" dirty="0"/>
              <a:t>Hidden Knowledge Gaps:</a:t>
            </a:r>
            <a:r>
              <a:rPr lang="en-US" sz="1400" dirty="0"/>
              <a:t> Students often don't realize what they don't know until the final exam, when it's too late.</a:t>
            </a:r>
          </a:p>
          <a:p>
            <a:r>
              <a:rPr lang="en-US" sz="1400" b="1" dirty="0"/>
              <a:t>The result? Wasted time, high stress, and poor long-term retention.</a:t>
            </a:r>
            <a:endParaRPr lang="en-US" sz="1400" dirty="0"/>
          </a:p>
        </p:txBody>
      </p:sp>
      <p:pic>
        <p:nvPicPr>
          <p:cNvPr id="5" name="Picture 4" descr="2,700+ Frustrated Students Stock Illustrations, Royalty-Free ...">
            <a:extLst>
              <a:ext uri="{FF2B5EF4-FFF2-40B4-BE49-F238E27FC236}">
                <a16:creationId xmlns:a16="http://schemas.microsoft.com/office/drawing/2014/main" id="{A49623EE-AAF8-F2DB-A096-E50AF694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587" y="1481388"/>
            <a:ext cx="3031958" cy="24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7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D5D77-5BA9-19D9-49C8-9A27223A7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AA64-7832-FF1A-AEE0-4538A43F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9" y="458442"/>
            <a:ext cx="7824546" cy="515548"/>
          </a:xfrm>
        </p:spPr>
        <p:txBody>
          <a:bodyPr/>
          <a:lstStyle/>
          <a:p>
            <a:pPr algn="ctr"/>
            <a:r>
              <a:rPr lang="en-US" sz="2400" dirty="0"/>
              <a:t>Our Solution: A Truly Personal Study Partner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BBBEA-F824-45D4-F1C7-C14C60AB9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325" y="1306283"/>
            <a:ext cx="8416828" cy="3442963"/>
          </a:xfrm>
        </p:spPr>
        <p:txBody>
          <a:bodyPr/>
          <a:lstStyle/>
          <a:p>
            <a:r>
              <a:rPr lang="en-US" sz="1800" dirty="0"/>
              <a:t>Introducing </a:t>
            </a:r>
            <a:r>
              <a:rPr lang="en-US" sz="1800" b="1" err="1"/>
              <a:t>StudyPalz</a:t>
            </a:r>
            <a:r>
              <a:rPr lang="en-US" sz="1800" dirty="0"/>
              <a:t>, a hyper-personalized learning platform that can teach you </a:t>
            </a:r>
            <a:r>
              <a:rPr lang="en-US" sz="1800" i="1" dirty="0"/>
              <a:t>anything</a:t>
            </a:r>
            <a:r>
              <a:rPr lang="en-US" sz="1800" dirty="0"/>
              <a:t>.</a:t>
            </a:r>
          </a:p>
          <a:p>
            <a:r>
              <a:rPr lang="en-US" sz="1800" dirty="0"/>
              <a:t>From complex </a:t>
            </a:r>
            <a:r>
              <a:rPr lang="en-US" sz="1800" b="1" dirty="0"/>
              <a:t>coding languages</a:t>
            </a:r>
            <a:r>
              <a:rPr lang="en-US" sz="1800" dirty="0"/>
              <a:t> to the principles of </a:t>
            </a:r>
            <a:r>
              <a:rPr lang="en-US" sz="1800" b="1" dirty="0"/>
              <a:t>space technology</a:t>
            </a:r>
            <a:r>
              <a:rPr lang="en-US" sz="1800" dirty="0"/>
              <a:t>, </a:t>
            </a:r>
            <a:r>
              <a:rPr lang="en-US" sz="1800" err="1"/>
              <a:t>StudyPalz</a:t>
            </a:r>
            <a:r>
              <a:rPr lang="en-US" sz="1800" dirty="0"/>
              <a:t> transforms any subject into a dynamic, adaptive learning experience.</a:t>
            </a:r>
          </a:p>
          <a:p>
            <a:r>
              <a:rPr lang="en-US" sz="1800" dirty="0"/>
              <a:t>We don't offer a limited catalog of pre-built courses. Instead, we give you an intelligent AI partner that ingests </a:t>
            </a:r>
            <a:r>
              <a:rPr lang="en-US" sz="1800" b="1" dirty="0"/>
              <a:t>any syllabus or topic you provide</a:t>
            </a:r>
            <a:r>
              <a:rPr lang="en-US" sz="1800" dirty="0"/>
              <a:t> and builds a living, breathing curriculum perfectly tailored to your unique learning style, pace, and goals.</a:t>
            </a:r>
          </a:p>
          <a:p>
            <a:r>
              <a:rPr lang="en-US" sz="1800" b="1" err="1"/>
              <a:t>StudyPalz</a:t>
            </a:r>
            <a:r>
              <a:rPr lang="en-US" sz="1800" b="1" dirty="0"/>
              <a:t> is not a website. It's your personal tutor for everything.</a:t>
            </a:r>
          </a:p>
        </p:txBody>
      </p:sp>
    </p:spTree>
    <p:extLst>
      <p:ext uri="{BB962C8B-B14F-4D97-AF65-F5344CB8AC3E}">
        <p14:creationId xmlns:p14="http://schemas.microsoft.com/office/powerpoint/2010/main" val="15053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C8A3-92EC-8662-BFAE-35E31BC7D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0A1C-5D2E-378E-DFB9-1AF4B69C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9" y="458442"/>
            <a:ext cx="7824546" cy="515548"/>
          </a:xfrm>
        </p:spPr>
        <p:txBody>
          <a:bodyPr/>
          <a:lstStyle/>
          <a:p>
            <a:pPr algn="ctr"/>
            <a:r>
              <a:rPr lang="en-US" sz="2400" dirty="0"/>
              <a:t>How It Works: The Adaptive Learning Loop (Innovation &amp; Technical Feasibility)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BD63C-F67C-A4E9-80D2-B9B154C2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325" y="1306283"/>
            <a:ext cx="8416828" cy="3442963"/>
          </a:xfrm>
        </p:spPr>
        <p:txBody>
          <a:bodyPr/>
          <a:lstStyle/>
          <a:p>
            <a:r>
              <a:rPr lang="en-US" sz="1800"/>
              <a:t>Our entire system is built on a powerful, continuous feedback loop:</a:t>
            </a:r>
            <a:endParaRPr lang="en-US" sz="1800" dirty="0"/>
          </a:p>
          <a:p>
            <a:r>
              <a:rPr lang="en-US" sz="1800" b="1" dirty="0"/>
              <a:t>PLAN:</a:t>
            </a:r>
            <a:r>
              <a:rPr lang="en-US" sz="1800" dirty="0"/>
              <a:t> A user inputs </a:t>
            </a:r>
            <a:r>
              <a:rPr lang="en-US" sz="1800" i="1" dirty="0"/>
              <a:t>any</a:t>
            </a:r>
            <a:r>
              <a:rPr lang="en-US" sz="1800" dirty="0"/>
              <a:t> syllabus or topic list. Our AI instantly analyzes it and generates a structured, day-by-day study plan.</a:t>
            </a:r>
          </a:p>
          <a:p>
            <a:r>
              <a:rPr lang="en-US" sz="1800" b="1" dirty="0"/>
              <a:t>LEARN:</a:t>
            </a:r>
            <a:r>
              <a:rPr lang="en-US" sz="1800" dirty="0"/>
              <a:t> The user engages with AI-generated content—notes, analogies, code examples, and videos—all recommended based on their personal learning style.</a:t>
            </a:r>
          </a:p>
          <a:p>
            <a:r>
              <a:rPr lang="en-US" sz="1800" b="1" dirty="0"/>
              <a:t>VERIFY:</a:t>
            </a:r>
            <a:r>
              <a:rPr lang="en-US" sz="1800" dirty="0"/>
              <a:t> To complete a lesson, the user </a:t>
            </a:r>
            <a:r>
              <a:rPr lang="en-US" sz="1800" b="1" dirty="0"/>
              <a:t>must pass a short AI-generated quiz</a:t>
            </a:r>
            <a:r>
              <a:rPr lang="en-US" sz="1800" dirty="0"/>
              <a:t>. This is our crucial, objective data point. No more just clicking "Mark as Done".</a:t>
            </a:r>
          </a:p>
          <a:p>
            <a:r>
              <a:rPr lang="en-US" sz="1800" b="1" dirty="0"/>
              <a:t>ADAPT:</a:t>
            </a:r>
            <a:r>
              <a:rPr lang="en-US" sz="1800" dirty="0"/>
              <a:t> This is our secret sauce. Our AI analyzes quiz performance over time to model each user's personal </a:t>
            </a:r>
            <a:r>
              <a:rPr lang="en-US" sz="1800" b="1" dirty="0"/>
              <a:t>Forgetting Curve</a:t>
            </a:r>
            <a:r>
              <a:rPr lang="en-US" sz="1800" dirty="0"/>
              <a:t>. It then automatically schedules revision tasks </a:t>
            </a:r>
            <a:r>
              <a:rPr lang="en-US" sz="1800" i="1" dirty="0"/>
              <a:t>before</a:t>
            </a:r>
            <a:r>
              <a:rPr lang="en-US" sz="1800" dirty="0"/>
              <a:t> they are predicted to forget the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02125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55A67-33B8-8405-3357-8405B7AEC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520D-C095-269C-2BCE-B0683D99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9" y="458442"/>
            <a:ext cx="7824546" cy="515548"/>
          </a:xfrm>
        </p:spPr>
        <p:txBody>
          <a:bodyPr/>
          <a:lstStyle/>
          <a:p>
            <a:pPr algn="ctr"/>
            <a:r>
              <a:rPr lang="en-US" sz="2400" dirty="0"/>
              <a:t>Innovation 1: The Proactive, Adaptive Scheduler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B3675-DA2B-E404-2185-499D0BF96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325" y="1306283"/>
            <a:ext cx="8416828" cy="3442963"/>
          </a:xfrm>
        </p:spPr>
        <p:txBody>
          <a:bodyPr/>
          <a:lstStyle/>
          <a:p>
            <a:r>
              <a:rPr lang="en-US" sz="1800" err="1"/>
              <a:t>StudyPalz</a:t>
            </a:r>
            <a:r>
              <a:rPr lang="en-US" sz="1800" dirty="0"/>
              <a:t> </a:t>
            </a:r>
            <a:r>
              <a:rPr lang="en-US" sz="1800"/>
              <a:t>doesn't just give you a schedule; it manages it for you.</a:t>
            </a:r>
            <a:endParaRPr lang="en-US" sz="1800" dirty="0"/>
          </a:p>
          <a:p>
            <a:r>
              <a:rPr lang="en-US" sz="1800" b="1" dirty="0"/>
              <a:t>Forgetting Curve Modeling:</a:t>
            </a:r>
            <a:r>
              <a:rPr lang="en-US" sz="1800" dirty="0"/>
              <a:t> We are the only platform that mathematically models how </a:t>
            </a:r>
            <a:r>
              <a:rPr lang="en-US" sz="1800" i="1" dirty="0"/>
              <a:t>you</a:t>
            </a:r>
            <a:r>
              <a:rPr lang="en-US" sz="1800" dirty="0"/>
              <a:t> forget information and acts on it.</a:t>
            </a:r>
          </a:p>
          <a:p>
            <a:r>
              <a:rPr lang="en-US" sz="1800" b="1" dirty="0"/>
              <a:t>Proactive Revision:</a:t>
            </a:r>
            <a:r>
              <a:rPr lang="en-US" sz="1800" dirty="0"/>
              <a:t> Our AI automatically adds review sessions to your calendar for topics it predicts you're about to forget.</a:t>
            </a:r>
          </a:p>
          <a:p>
            <a:r>
              <a:rPr lang="en-US" sz="1800" b="1" dirty="0"/>
              <a:t>Dynamic Rescheduling:</a:t>
            </a:r>
            <a:r>
              <a:rPr lang="en-US" sz="1800" dirty="0"/>
              <a:t> Missed a study day? The AI intelligently reschedules the task, so you never fall behind.</a:t>
            </a:r>
          </a:p>
          <a:p>
            <a:r>
              <a:rPr lang="en-US" sz="1800" b="1" dirty="0"/>
              <a:t>Targeted Quizzes:</a:t>
            </a:r>
            <a:r>
              <a:rPr lang="en-US" sz="1800" dirty="0"/>
              <a:t> Daily, Weekly, and Surprise Quizzes are intelligently generated to target your specific weak spots and test your long-term memory.</a:t>
            </a:r>
          </a:p>
          <a:p>
            <a:r>
              <a:rPr lang="en-US" sz="1800" b="1" dirty="0"/>
              <a:t>This is the innovation:</a:t>
            </a:r>
            <a:r>
              <a:rPr lang="en-US" sz="1800" dirty="0"/>
              <a:t> We've moved from a static to-do list to a proactive, intelligent system that guarantees long-term retention.</a:t>
            </a:r>
          </a:p>
        </p:txBody>
      </p:sp>
    </p:spTree>
    <p:extLst>
      <p:ext uri="{BB962C8B-B14F-4D97-AF65-F5344CB8AC3E}">
        <p14:creationId xmlns:p14="http://schemas.microsoft.com/office/powerpoint/2010/main" val="7071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9744-6EA3-35D7-FA3A-8153268C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7AE4-0F4F-864F-4FBC-B63842C9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9" y="458442"/>
            <a:ext cx="7824546" cy="515548"/>
          </a:xfrm>
        </p:spPr>
        <p:txBody>
          <a:bodyPr/>
          <a:lstStyle/>
          <a:p>
            <a:pPr algn="ctr"/>
            <a:r>
              <a:rPr lang="en-US" sz="2400" dirty="0"/>
              <a:t>Innovation 2: Transparent AI &amp; Personalized Insights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FE624-2794-EF00-3E3D-FA66B86F8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325" y="1306283"/>
            <a:ext cx="8416828" cy="3442963"/>
          </a:xfrm>
        </p:spPr>
        <p:txBody>
          <a:bodyPr/>
          <a:lstStyle/>
          <a:p>
            <a:r>
              <a:rPr lang="en-US" sz="1800"/>
              <a:t>We believe AI should be a partner, not a black box.</a:t>
            </a:r>
            <a:endParaRPr lang="en-US" sz="1800" dirty="0"/>
          </a:p>
          <a:p>
            <a:r>
              <a:rPr lang="en-US" sz="1800" b="1" dirty="0"/>
              <a:t>AI on Every Page:</a:t>
            </a:r>
            <a:r>
              <a:rPr lang="en-US" sz="1800" dirty="0"/>
              <a:t> Every action our AI takes is explained to the user. From why a quiz was generated to why a task was rescheduled, we build trust through transparency.</a:t>
            </a:r>
            <a:endParaRPr lang="en-US" dirty="0"/>
          </a:p>
          <a:p>
            <a:r>
              <a:rPr lang="en-US" sz="1800" b="1" dirty="0"/>
              <a:t>Learning Style Analysis:</a:t>
            </a:r>
            <a:r>
              <a:rPr lang="en-US" sz="1800" dirty="0"/>
              <a:t> The system analyzes user interactions to identify their learning persona (e.g., "The Visualizer," "The Practitioner") and tailors content recommendations accordingly.</a:t>
            </a:r>
            <a:endParaRPr lang="en-US" dirty="0"/>
          </a:p>
          <a:p>
            <a:r>
              <a:rPr lang="en-US" sz="1800" b="1" dirty="0"/>
              <a:t>The "Aha!" Moment:</a:t>
            </a:r>
            <a:r>
              <a:rPr lang="en-US" sz="1800" dirty="0"/>
              <a:t> Users don't just get a personalized experience; they understand </a:t>
            </a:r>
            <a:r>
              <a:rPr lang="en-US" sz="1800" i="1" dirty="0"/>
              <a:t>why</a:t>
            </a:r>
            <a:r>
              <a:rPr lang="en-US" sz="1800" dirty="0"/>
              <a:t> it's personalized, which dramatically increases engagement and trust in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92544-7DED-CB7B-9DE5-2FB6516A9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1D7E-2630-64D0-6BFA-EF355CAC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9" y="458442"/>
            <a:ext cx="7824546" cy="515548"/>
          </a:xfrm>
        </p:spPr>
        <p:txBody>
          <a:bodyPr/>
          <a:lstStyle/>
          <a:p>
            <a:pPr algn="ctr"/>
            <a:r>
              <a:rPr lang="en-US" sz="2400" dirty="0"/>
              <a:t>Technical Feasibility: Built on a Solid Foundation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9279D-22CA-0AE0-7FA6-736969F5C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325" y="1306283"/>
            <a:ext cx="8416828" cy="3442963"/>
          </a:xfrm>
        </p:spPr>
        <p:txBody>
          <a:bodyPr/>
          <a:lstStyle/>
          <a:p>
            <a:endParaRPr lang="en-US" sz="1800" dirty="0"/>
          </a:p>
          <a:p>
            <a:r>
              <a:rPr lang="en-US" sz="1800" b="1"/>
              <a:t>Backend:</a:t>
            </a:r>
            <a:r>
              <a:rPr lang="en-US" sz="1800" dirty="0"/>
              <a:t> </a:t>
            </a:r>
            <a:r>
              <a:rPr lang="en-US" sz="1800" b="1"/>
              <a:t>Django (Python)</a:t>
            </a:r>
            <a:r>
              <a:rPr lang="en-US" sz="1800"/>
              <a:t> provides a secure, powerful, and rapidly scalable foundation.</a:t>
            </a:r>
            <a:endParaRPr lang="en-US"/>
          </a:p>
          <a:p>
            <a:r>
              <a:rPr lang="en-US" sz="1800" b="1" dirty="0"/>
              <a:t>Core AI:</a:t>
            </a:r>
            <a:r>
              <a:rPr lang="en-US" sz="1800" dirty="0"/>
              <a:t> We leverage the </a:t>
            </a:r>
            <a:r>
              <a:rPr lang="en-US" sz="1800" b="1" dirty="0"/>
              <a:t>Google Gemini API</a:t>
            </a:r>
            <a:r>
              <a:rPr lang="en-US" sz="1800" dirty="0"/>
              <a:t> for all our intelligent features, from generating entire study plans and quizzes to analyzing user performance and providing personalized insights.</a:t>
            </a:r>
            <a:endParaRPr lang="en-US" dirty="0"/>
          </a:p>
          <a:p>
            <a:r>
              <a:rPr lang="en-US" sz="1800" b="1" dirty="0"/>
              <a:t>Database:</a:t>
            </a:r>
            <a:r>
              <a:rPr lang="en-US" sz="1800" dirty="0"/>
              <a:t> Started with SQLite for rapid prototyping, easily scalable to </a:t>
            </a:r>
            <a:r>
              <a:rPr lang="en-US" sz="1800" b="1" dirty="0"/>
              <a:t>PostgreSQL</a:t>
            </a:r>
            <a:r>
              <a:rPr lang="en-US" sz="1800" dirty="0"/>
              <a:t> for production needs.</a:t>
            </a:r>
            <a:endParaRPr lang="en-US" dirty="0"/>
          </a:p>
          <a:p>
            <a:r>
              <a:rPr lang="en-US" sz="1800" b="1" dirty="0"/>
              <a:t>Frontend:</a:t>
            </a:r>
            <a:r>
              <a:rPr lang="en-US" sz="1800" dirty="0"/>
              <a:t> Simple </a:t>
            </a:r>
            <a:r>
              <a:rPr lang="en-US" sz="1800" b="1" dirty="0"/>
              <a:t>HTML, CSS, and JavaScript</a:t>
            </a:r>
            <a:r>
              <a:rPr lang="en-US" sz="1800" dirty="0"/>
              <a:t>, ensuring a fast, responsive user experience without heavy frameworks.</a:t>
            </a:r>
            <a:endParaRPr lang="en-US" dirty="0"/>
          </a:p>
          <a:p>
            <a:r>
              <a:rPr lang="en-US" sz="1800" b="1" dirty="0"/>
              <a:t>We have a working prototype that demonstrates every key feature we've discussed today.</a:t>
            </a:r>
            <a:endParaRPr lang="en-US" b="1" dirty="0"/>
          </a:p>
          <a:p>
            <a:pPr marL="15240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3805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EB037-C057-0B33-93C8-C28C7415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5744-6CDD-D6F6-23F2-CC257B41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9" y="458442"/>
            <a:ext cx="7824546" cy="515548"/>
          </a:xfrm>
        </p:spPr>
        <p:txBody>
          <a:bodyPr/>
          <a:lstStyle/>
          <a:p>
            <a:pPr algn="ctr"/>
            <a:r>
              <a:rPr lang="en-US" sz="2400" dirty="0"/>
              <a:t>The Impact: Transforming Learning Outcomes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E7BCF-7236-19EE-B7BB-F6A9CFC9C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325" y="1306283"/>
            <a:ext cx="8416828" cy="3442963"/>
          </a:xfrm>
        </p:spPr>
        <p:txBody>
          <a:bodyPr/>
          <a:lstStyle/>
          <a:p>
            <a:r>
              <a:rPr lang="en-US" sz="1600"/>
              <a:t>The impact of StudyPalz is clear and measurable.</a:t>
            </a:r>
            <a:endParaRPr lang="en-US" sz="1600" dirty="0"/>
          </a:p>
          <a:p>
            <a:r>
              <a:rPr lang="en-US" sz="1600" b="1"/>
              <a:t>For Students:</a:t>
            </a:r>
            <a:endParaRPr lang="en-US" sz="1600"/>
          </a:p>
          <a:p>
            <a:pPr lvl="1"/>
            <a:r>
              <a:rPr lang="en-US" sz="1600" b="1"/>
              <a:t>Reduces Exam Stress:</a:t>
            </a:r>
            <a:r>
              <a:rPr lang="en-US" sz="1600"/>
              <a:t> By eliminating the need for last-minute cramming.</a:t>
            </a:r>
          </a:p>
          <a:p>
            <a:pPr lvl="1"/>
            <a:r>
              <a:rPr lang="en-US" sz="1600" b="1"/>
              <a:t>Increases Efficiency:</a:t>
            </a:r>
            <a:r>
              <a:rPr lang="en-US" sz="1600"/>
              <a:t> Focuses study time on areas that need the most attention.</a:t>
            </a:r>
          </a:p>
          <a:p>
            <a:pPr lvl="1"/>
            <a:r>
              <a:rPr lang="en-US" sz="1600" b="1"/>
              <a:t>Boosts Confidence:</a:t>
            </a:r>
            <a:r>
              <a:rPr lang="en-US" sz="1600"/>
              <a:t> Users see a clear path to mastery and understand their own progress.</a:t>
            </a:r>
          </a:p>
          <a:p>
            <a:pPr lvl="1"/>
            <a:r>
              <a:rPr lang="en-US" sz="1600" b="1"/>
              <a:t>Improves Long-Term Retention:</a:t>
            </a:r>
            <a:r>
              <a:rPr lang="en-US" sz="1600"/>
              <a:t> Our core loop is scientifically designed to move knowledge from short-term to long-term memory.</a:t>
            </a:r>
          </a:p>
          <a:p>
            <a:r>
              <a:rPr lang="en-US" sz="1600" b="1" dirty="0"/>
              <a:t>Market Potential:</a:t>
            </a:r>
            <a:r>
              <a:rPr lang="en-US" sz="1600" dirty="0"/>
              <a:t> The global e-learning market is projected to reach over </a:t>
            </a:r>
            <a:r>
              <a:rPr lang="en-US" sz="1600" b="1" dirty="0"/>
              <a:t>$600 billion by 2027</a:t>
            </a:r>
            <a:r>
              <a:rPr lang="en-US" sz="1600" dirty="0"/>
              <a:t>. </a:t>
            </a:r>
            <a:r>
              <a:rPr lang="en-US" sz="1600" err="1"/>
              <a:t>StudyPalz</a:t>
            </a:r>
            <a:r>
              <a:rPr lang="en-US" sz="1600" dirty="0"/>
              <a:t> is perfectly positioned to capture a significant share in the test prep, higher education, and corporate training sectors.</a:t>
            </a:r>
          </a:p>
          <a:p>
            <a:pPr marL="1524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514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17057-47A1-E96B-5489-46FE0355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C992A-F3CC-6F66-1313-6A30D7FD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9" y="458442"/>
            <a:ext cx="7824546" cy="515548"/>
          </a:xfrm>
        </p:spPr>
        <p:txBody>
          <a:bodyPr/>
          <a:lstStyle/>
          <a:p>
            <a:pPr algn="ctr"/>
            <a:r>
              <a:rPr lang="en-US" sz="2400" dirty="0"/>
              <a:t>The Team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39103-DD79-4CDC-D9FB-2C5CB4AA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325" y="1306283"/>
            <a:ext cx="8416828" cy="3442963"/>
          </a:xfrm>
        </p:spPr>
        <p:txBody>
          <a:bodyPr/>
          <a:lstStyle/>
          <a:p>
            <a:r>
              <a:rPr lang="en-US" sz="1600" b="1" dirty="0"/>
              <a:t>Team:</a:t>
            </a:r>
            <a:r>
              <a:rPr lang="en-US" sz="1600" dirty="0"/>
              <a:t> Aakash Darda - A Solo Developer </a:t>
            </a:r>
            <a:endParaRPr lang="en-US" dirty="0"/>
          </a:p>
          <a:p>
            <a:pPr>
              <a:buClr>
                <a:srgbClr val="152C33"/>
              </a:buClr>
            </a:pPr>
            <a:r>
              <a:rPr lang="en-US" sz="1600"/>
              <a:t>This entire, fully-functional platform was built by a single developer within the hackathon timeframe. This was only possible by leveraging AI not just as a feature, but as a </a:t>
            </a:r>
            <a:r>
              <a:rPr lang="en-US" sz="1600" b="1"/>
              <a:t>core development partner</a:t>
            </a:r>
            <a:r>
              <a:rPr lang="en-US" sz="1600"/>
              <a:t>.</a:t>
            </a:r>
            <a:endParaRPr lang="en-US"/>
          </a:p>
          <a:p>
            <a:pPr>
              <a:buClr>
                <a:srgbClr val="152C33"/>
              </a:buClr>
            </a:pPr>
            <a:r>
              <a:rPr lang="en-US" sz="1600" b="1" dirty="0"/>
              <a:t>AI as a Co-Pilot:</a:t>
            </a:r>
            <a:r>
              <a:rPr lang="en-US" sz="1600" dirty="0"/>
              <a:t> I used AI for everything from generating boilerplate code and debugging complex issues to designing database schemas and crafting user-facing content.</a:t>
            </a:r>
            <a:endParaRPr lang="en-US" dirty="0"/>
          </a:p>
          <a:p>
            <a:r>
              <a:rPr lang="en-US" sz="1600" b="1" dirty="0"/>
              <a:t>Rapid Prototyping:</a:t>
            </a:r>
            <a:r>
              <a:rPr lang="en-US" sz="1600" dirty="0"/>
              <a:t> This AI-augmented workflow allowed for an incredibly fast, agile, and iterative development process.</a:t>
            </a:r>
            <a:endParaRPr lang="en-US" dirty="0"/>
          </a:p>
          <a:p>
            <a:r>
              <a:rPr lang="en-US" sz="1600" b="1" dirty="0"/>
              <a:t>This project is a testament to a new paradigm of development. It proves that with the right tools, a single motivated individual can build complex, impactful solutions. There are no limits.</a:t>
            </a:r>
            <a:endParaRPr lang="en-US" b="1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6284269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Elegant Blue Gradients Portfolio by Slidesgo</vt:lpstr>
      <vt:lpstr>Slidesgo Final Pages</vt:lpstr>
      <vt:lpstr>StudyPalz </vt:lpstr>
      <vt:lpstr> The Problem: The "One-Size-Fits-None" Approach </vt:lpstr>
      <vt:lpstr>Our Solution: A Truly Personal Study Partner</vt:lpstr>
      <vt:lpstr>How It Works: The Adaptive Learning Loop (Innovation &amp; Technical Feasibility)</vt:lpstr>
      <vt:lpstr>Innovation 1: The Proactive, Adaptive Scheduler</vt:lpstr>
      <vt:lpstr>Innovation 2: Transparent AI &amp; Personalized Insights</vt:lpstr>
      <vt:lpstr>Technical Feasibility: Built on a Solid Foundation</vt:lpstr>
      <vt:lpstr>The Impact: Transforming Learning Outcomes</vt:lpstr>
      <vt:lpstr>The Team</vt:lpstr>
      <vt:lpstr>Working Model</vt:lpstr>
      <vt:lpstr>Working Model</vt:lpstr>
      <vt:lpstr>Working Model</vt:lpstr>
      <vt:lpstr>Working Model</vt:lpstr>
      <vt:lpstr>The Future: Where We Go From Here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264</cp:revision>
  <dcterms:modified xsi:type="dcterms:W3CDTF">2025-08-01T11:07:02Z</dcterms:modified>
</cp:coreProperties>
</file>